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5" d="100"/>
          <a:sy n="85" d="100"/>
        </p:scale>
        <p:origin x="590"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microsoft.com/office/2016/11/relationships/changesInfo" Target="changesInfos/changesInfo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otis Balasinas" userId="109cfbac2ad94e6a" providerId="LiveId" clId="{A942EE37-D673-4E74-99E4-8A9573821B9B}"/>
    <pc:docChg chg="modSld">
      <pc:chgData name="Fotis Balasinas" userId="109cfbac2ad94e6a" providerId="LiveId" clId="{A942EE37-D673-4E74-99E4-8A9573821B9B}" dt="2023-12-17T19:50:05.899" v="1" actId="1076"/>
      <pc:docMkLst>
        <pc:docMk/>
      </pc:docMkLst>
      <pc:sldChg chg="modSp mod">
        <pc:chgData name="Fotis Balasinas" userId="109cfbac2ad94e6a" providerId="LiveId" clId="{A942EE37-D673-4E74-99E4-8A9573821B9B}" dt="2023-12-17T19:50:05.899" v="1" actId="1076"/>
        <pc:sldMkLst>
          <pc:docMk/>
          <pc:sldMk cId="2257908403" sldId="257"/>
        </pc:sldMkLst>
        <pc:picChg chg="mod">
          <ac:chgData name="Fotis Balasinas" userId="109cfbac2ad94e6a" providerId="LiveId" clId="{A942EE37-D673-4E74-99E4-8A9573821B9B}" dt="2023-12-17T19:50:05.899" v="1" actId="1076"/>
          <ac:picMkLst>
            <pc:docMk/>
            <pc:sldMk cId="2257908403" sldId="257"/>
            <ac:picMk id="6" creationId="{948AF00F-67F9-B2F5-A11F-8DD8E689CD78}"/>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l-GR"/>
              <a:t>Κάντε κλικ για να επεξεργαστείτε τον τίτλο υποδείγματος</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a:t>Κάντε κλικ για να επεξεργαστείτε τον υπότιτλο του υποδείγματος</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87DE6118-2437-4B30-8E3C-4D2BE6020583}" type="datetimeFigureOut">
              <a:rPr lang="en-US" dirty="0"/>
              <a:pPr/>
              <a:t>12/18/2023</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69E57DC2-970A-4B3E-BB1C-7A09969E49DF}" type="slidenum">
              <a:rPr lang="en-US" dirty="0"/>
              <a:pPr/>
              <a:t>‹#›</a:t>
            </a:fld>
            <a:endParaRPr lang="en-US" dirty="0"/>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12/18/2023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12/18/2023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12/18/2023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87DE6118-2437-4B30-8E3C-4D2BE6020583}" type="datetimeFigureOut">
              <a:rPr lang="en-US" dirty="0"/>
              <a:pPr/>
              <a:t>12/18/2023</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Date Placeholder 4"/>
          <p:cNvSpPr>
            <a:spLocks noGrp="1"/>
          </p:cNvSpPr>
          <p:nvPr>
            <p:ph type="dt" sz="half" idx="10"/>
          </p:nvPr>
        </p:nvSpPr>
        <p:spPr/>
        <p:txBody>
          <a:bodyPr/>
          <a:lstStyle/>
          <a:p>
            <a:fld id="{87DE6118-2437-4B30-8E3C-4D2BE6020583}" type="datetimeFigureOut">
              <a:rPr lang="en-US" dirty="0"/>
              <a:t>12/18/2023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7" name="Date Placeholder 6"/>
          <p:cNvSpPr>
            <a:spLocks noGrp="1"/>
          </p:cNvSpPr>
          <p:nvPr>
            <p:ph type="dt" sz="half" idx="10"/>
          </p:nvPr>
        </p:nvSpPr>
        <p:spPr/>
        <p:txBody>
          <a:bodyPr/>
          <a:lstStyle/>
          <a:p>
            <a:fld id="{87DE6118-2437-4B30-8E3C-4D2BE6020583}" type="datetimeFigureOut">
              <a:rPr lang="en-US" dirty="0"/>
              <a:t>12/18/2023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Date Placeholder 2"/>
          <p:cNvSpPr>
            <a:spLocks noGrp="1"/>
          </p:cNvSpPr>
          <p:nvPr>
            <p:ph type="dt" sz="half" idx="10"/>
          </p:nvPr>
        </p:nvSpPr>
        <p:spPr/>
        <p:txBody>
          <a:bodyPr/>
          <a:lstStyle/>
          <a:p>
            <a:fld id="{87DE6118-2437-4B30-8E3C-4D2BE6020583}" type="datetimeFigureOut">
              <a:rPr lang="en-US" dirty="0"/>
              <a:t>12/18/2023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DE6118-2437-4B30-8E3C-4D2BE6020583}" type="datetimeFigureOut">
              <a:rPr lang="en-US" dirty="0"/>
              <a:t>12/18/2023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Περιεχόμενο με λεζάντα">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12/18/2023</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l-GR"/>
              <a:t>Κάντε κλικ για να επεξεργαστείτε τον τίτλο υποδείγματος</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l-GR"/>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12/18/2023</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87DE6118-2437-4B30-8E3C-4D2BE6020583}" type="datetimeFigureOut">
              <a:rPr lang="en-US" dirty="0"/>
              <a:pPr/>
              <a:t>12/18/2023</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9E57DC2-970A-4B3E-BB1C-7A09969E49DF}" type="slidenum">
              <a:rPr lang="en-US" dirty="0"/>
              <a:pPr/>
              <a:t>‹#›</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B134AB1E-659D-74F1-7619-26FD881DF60C}"/>
              </a:ext>
            </a:extLst>
          </p:cNvPr>
          <p:cNvSpPr>
            <a:spLocks noGrp="1"/>
          </p:cNvSpPr>
          <p:nvPr>
            <p:ph type="ctrTitle"/>
          </p:nvPr>
        </p:nvSpPr>
        <p:spPr>
          <a:xfrm>
            <a:off x="1172817" y="2339009"/>
            <a:ext cx="9846365" cy="4518991"/>
          </a:xfrm>
        </p:spPr>
        <p:txBody>
          <a:bodyPr/>
          <a:lstStyle/>
          <a:p>
            <a:br>
              <a:rPr lang="el-GR" sz="2400" dirty="0">
                <a:latin typeface="Times New Roman" panose="02020603050405020304" pitchFamily="18" charset="0"/>
                <a:cs typeface="Times New Roman" panose="02020603050405020304" pitchFamily="18" charset="0"/>
              </a:rPr>
            </a:br>
            <a:br>
              <a:rPr lang="el-GR" sz="2400" dirty="0">
                <a:latin typeface="Times New Roman" panose="02020603050405020304" pitchFamily="18" charset="0"/>
                <a:cs typeface="Times New Roman" panose="02020603050405020304" pitchFamily="18" charset="0"/>
              </a:rPr>
            </a:br>
            <a:br>
              <a:rPr lang="el-GR" sz="2400" dirty="0">
                <a:latin typeface="Times New Roman" panose="02020603050405020304" pitchFamily="18" charset="0"/>
                <a:cs typeface="Times New Roman" panose="02020603050405020304" pitchFamily="18" charset="0"/>
              </a:rPr>
            </a:br>
            <a:r>
              <a:rPr lang="el-GR" sz="2400" dirty="0">
                <a:latin typeface="Times New Roman" panose="02020603050405020304" pitchFamily="18" charset="0"/>
                <a:cs typeface="Times New Roman" panose="02020603050405020304" pitchFamily="18" charset="0"/>
              </a:rPr>
              <a:t>ΕΘΝΙΚΟ ΚΑΙ ΚΑΠΟΔΙΣΤΡΙΑΚΟ ΠΑΝΕΠΙΣΤΗΜΙΟ ΑΘΗΝΩΝ</a:t>
            </a:r>
            <a:br>
              <a:rPr lang="el-GR" sz="2400" dirty="0">
                <a:latin typeface="Times New Roman" panose="02020603050405020304" pitchFamily="18" charset="0"/>
                <a:cs typeface="Times New Roman" panose="02020603050405020304" pitchFamily="18" charset="0"/>
              </a:rPr>
            </a:br>
            <a:r>
              <a:rPr lang="el-GR" sz="2400" dirty="0">
                <a:latin typeface="Times New Roman" panose="02020603050405020304" pitchFamily="18" charset="0"/>
                <a:cs typeface="Times New Roman" panose="02020603050405020304" pitchFamily="18" charset="0"/>
              </a:rPr>
              <a:t>ΤΜΗΜΑ ΜΑΘΗΜΑΤΙΚΩΝ </a:t>
            </a:r>
            <a:br>
              <a:rPr lang="el-GR" sz="2400" dirty="0">
                <a:latin typeface="Times New Roman" panose="02020603050405020304" pitchFamily="18" charset="0"/>
                <a:cs typeface="Times New Roman" panose="02020603050405020304" pitchFamily="18" charset="0"/>
              </a:rPr>
            </a:br>
            <a:br>
              <a:rPr lang="el-GR" sz="2400" dirty="0">
                <a:latin typeface="Times New Roman" panose="02020603050405020304" pitchFamily="18" charset="0"/>
                <a:cs typeface="Times New Roman" panose="02020603050405020304" pitchFamily="18" charset="0"/>
              </a:rPr>
            </a:br>
            <a:br>
              <a:rPr lang="el-GR" sz="2400" dirty="0">
                <a:latin typeface="Times New Roman" panose="02020603050405020304" pitchFamily="18" charset="0"/>
                <a:cs typeface="Times New Roman" panose="02020603050405020304" pitchFamily="18" charset="0"/>
              </a:rPr>
            </a:br>
            <a:br>
              <a:rPr lang="el-GR" sz="2400" dirty="0">
                <a:latin typeface="Times New Roman" panose="02020603050405020304" pitchFamily="18" charset="0"/>
                <a:cs typeface="Times New Roman" panose="02020603050405020304" pitchFamily="18" charset="0"/>
              </a:rPr>
            </a:br>
            <a:br>
              <a:rPr lang="el-GR" sz="2400" dirty="0">
                <a:latin typeface="Times New Roman" panose="02020603050405020304" pitchFamily="18" charset="0"/>
                <a:cs typeface="Times New Roman" panose="02020603050405020304" pitchFamily="18" charset="0"/>
              </a:rPr>
            </a:br>
            <a:r>
              <a:rPr lang="el-GR" sz="2400" dirty="0">
                <a:latin typeface="Times New Roman" panose="02020603050405020304" pitchFamily="18" charset="0"/>
                <a:cs typeface="Times New Roman" panose="02020603050405020304" pitchFamily="18" charset="0"/>
              </a:rPr>
              <a:t>ΜΑΘΗΜΑ: Η ΔΙΔΑΣΚΑΛΙΑ ΜΕΣΩ ΕΠΙΛΥΣΗΣ ΠΡΟΒΛΗΜΑΤΩΝ- ΜΑΘΗΜΑΤΙΚΟΠΟΙΗΣΗ</a:t>
            </a:r>
            <a:br>
              <a:rPr lang="el-GR" sz="2400" dirty="0">
                <a:latin typeface="Times New Roman" panose="02020603050405020304" pitchFamily="18" charset="0"/>
                <a:cs typeface="Times New Roman" panose="02020603050405020304" pitchFamily="18" charset="0"/>
              </a:rPr>
            </a:br>
            <a:br>
              <a:rPr lang="el-GR" sz="2400" dirty="0">
                <a:latin typeface="Times New Roman" panose="02020603050405020304" pitchFamily="18" charset="0"/>
                <a:cs typeface="Times New Roman" panose="02020603050405020304" pitchFamily="18" charset="0"/>
              </a:rPr>
            </a:br>
            <a:r>
              <a:rPr lang="el-GR" sz="2400" dirty="0">
                <a:latin typeface="Times New Roman" panose="02020603050405020304" pitchFamily="18" charset="0"/>
                <a:cs typeface="Times New Roman" panose="02020603050405020304" pitchFamily="18" charset="0"/>
              </a:rPr>
              <a:t>ΘΕΜΑ: ΕΠΙΛΥΣΗ ΜΑΘΗΜΑΤΙΚΟΥ ΠΕΡΙΒΑΛΛΟΝΤΙΚΟΥ ΠΡΟΒΛΗΜΑΤΟΣ  ΣΤΗΝ ΣΧΟΛΙΚΗ ΤΑΞΗ</a:t>
            </a:r>
            <a:br>
              <a:rPr lang="el-GR" sz="2400" dirty="0">
                <a:latin typeface="Times New Roman" panose="02020603050405020304" pitchFamily="18" charset="0"/>
                <a:cs typeface="Times New Roman" panose="02020603050405020304" pitchFamily="18" charset="0"/>
              </a:rPr>
            </a:br>
            <a:br>
              <a:rPr lang="el-GR" sz="2400" dirty="0">
                <a:latin typeface="Times New Roman" panose="02020603050405020304" pitchFamily="18" charset="0"/>
                <a:cs typeface="Times New Roman" panose="02020603050405020304" pitchFamily="18" charset="0"/>
              </a:rPr>
            </a:br>
            <a:br>
              <a:rPr lang="el-GR" sz="2400" dirty="0">
                <a:latin typeface="Times New Roman" panose="02020603050405020304" pitchFamily="18" charset="0"/>
                <a:cs typeface="Times New Roman" panose="02020603050405020304" pitchFamily="18" charset="0"/>
              </a:rPr>
            </a:br>
            <a:br>
              <a:rPr lang="el-GR" sz="2400" dirty="0">
                <a:latin typeface="Times New Roman" panose="02020603050405020304" pitchFamily="18" charset="0"/>
                <a:cs typeface="Times New Roman" panose="02020603050405020304" pitchFamily="18" charset="0"/>
              </a:rPr>
            </a:br>
            <a:br>
              <a:rPr lang="el-GR" sz="2400" dirty="0">
                <a:latin typeface="Times New Roman" panose="02020603050405020304" pitchFamily="18" charset="0"/>
                <a:cs typeface="Times New Roman" panose="02020603050405020304" pitchFamily="18" charset="0"/>
              </a:rPr>
            </a:br>
            <a:br>
              <a:rPr lang="el-GR" sz="2400" dirty="0">
                <a:latin typeface="Times New Roman" panose="02020603050405020304" pitchFamily="18" charset="0"/>
                <a:cs typeface="Times New Roman" panose="02020603050405020304" pitchFamily="18" charset="0"/>
              </a:rPr>
            </a:br>
            <a:endParaRPr lang="el-GR" sz="2400" dirty="0">
              <a:latin typeface="Times New Roman" panose="02020603050405020304" pitchFamily="18" charset="0"/>
              <a:cs typeface="Times New Roman" panose="02020603050405020304" pitchFamily="18" charset="0"/>
            </a:endParaRPr>
          </a:p>
        </p:txBody>
      </p:sp>
      <p:sp>
        <p:nvSpPr>
          <p:cNvPr id="3" name="Υπότιτλος 2">
            <a:extLst>
              <a:ext uri="{FF2B5EF4-FFF2-40B4-BE49-F238E27FC236}">
                <a16:creationId xmlns:a16="http://schemas.microsoft.com/office/drawing/2014/main" id="{05874E62-D36A-E8D6-0635-877F39C1474B}"/>
              </a:ext>
            </a:extLst>
          </p:cNvPr>
          <p:cNvSpPr>
            <a:spLocks noGrp="1"/>
          </p:cNvSpPr>
          <p:nvPr>
            <p:ph type="subTitle" idx="1"/>
          </p:nvPr>
        </p:nvSpPr>
        <p:spPr>
          <a:xfrm>
            <a:off x="4041913" y="5079603"/>
            <a:ext cx="3763616" cy="1135668"/>
          </a:xfrm>
        </p:spPr>
        <p:txBody>
          <a:bodyPr/>
          <a:lstStyle/>
          <a:p>
            <a:r>
              <a:rPr lang="el-GR" dirty="0">
                <a:latin typeface="Times New Roman" panose="02020603050405020304" pitchFamily="18" charset="0"/>
                <a:cs typeface="Times New Roman" panose="02020603050405020304" pitchFamily="18" charset="0"/>
              </a:rPr>
              <a:t>ΕΥΑΓΓΕΛΟΣ ΚΑΛΑΤΖΗΣ</a:t>
            </a:r>
          </a:p>
          <a:p>
            <a:r>
              <a:rPr lang="el-GR" dirty="0">
                <a:latin typeface="Times New Roman" panose="02020603050405020304" pitchFamily="18" charset="0"/>
                <a:cs typeface="Times New Roman" panose="02020603050405020304" pitchFamily="18" charset="0"/>
              </a:rPr>
              <a:t>ΦΩΤΗΣ ΜΠΑΛΑΣΙΝΑΣ</a:t>
            </a:r>
          </a:p>
        </p:txBody>
      </p:sp>
      <p:pic>
        <p:nvPicPr>
          <p:cNvPr id="4" name="Εικόνα 3">
            <a:extLst>
              <a:ext uri="{FF2B5EF4-FFF2-40B4-BE49-F238E27FC236}">
                <a16:creationId xmlns:a16="http://schemas.microsoft.com/office/drawing/2014/main" id="{F5EBDA10-B15F-2057-4F89-C2AE67D0AA25}"/>
              </a:ext>
            </a:extLst>
          </p:cNvPr>
          <p:cNvPicPr>
            <a:picLocks noChangeAspect="1"/>
          </p:cNvPicPr>
          <p:nvPr/>
        </p:nvPicPr>
        <p:blipFill>
          <a:blip r:embed="rId2"/>
          <a:stretch>
            <a:fillRect/>
          </a:stretch>
        </p:blipFill>
        <p:spPr>
          <a:xfrm>
            <a:off x="5294774" y="1881809"/>
            <a:ext cx="1602450" cy="1347701"/>
          </a:xfrm>
          <a:prstGeom prst="rect">
            <a:avLst/>
          </a:prstGeom>
          <a:ln>
            <a:noFill/>
          </a:ln>
          <a:effectLst>
            <a:softEdge rad="112500"/>
          </a:effectLst>
        </p:spPr>
      </p:pic>
    </p:spTree>
    <p:extLst>
      <p:ext uri="{BB962C8B-B14F-4D97-AF65-F5344CB8AC3E}">
        <p14:creationId xmlns:p14="http://schemas.microsoft.com/office/powerpoint/2010/main" val="22657282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2EB2ECFF-717B-CBB0-0CD7-C610BD957EC0}"/>
              </a:ext>
            </a:extLst>
          </p:cNvPr>
          <p:cNvSpPr>
            <a:spLocks noGrp="1"/>
          </p:cNvSpPr>
          <p:nvPr>
            <p:ph type="title"/>
          </p:nvPr>
        </p:nvSpPr>
        <p:spPr>
          <a:xfrm>
            <a:off x="1371600" y="352839"/>
            <a:ext cx="9601200" cy="1275522"/>
          </a:xfrm>
        </p:spPr>
        <p:txBody>
          <a:bodyPr>
            <a:normAutofit/>
          </a:bodyPr>
          <a:lstStyle/>
          <a:p>
            <a:pPr algn="ctr"/>
            <a:r>
              <a:rPr lang="el-GR" sz="2400" dirty="0">
                <a:latin typeface="Times New Roman" panose="02020603050405020304" pitchFamily="18" charset="0"/>
                <a:cs typeface="Times New Roman" panose="02020603050405020304" pitchFamily="18" charset="0"/>
              </a:rPr>
              <a:t>ΤΟ ΠΡΟΒΛΗΜΑ </a:t>
            </a:r>
            <a:br>
              <a:rPr lang="el-GR" sz="2400" dirty="0">
                <a:latin typeface="Times New Roman" panose="02020603050405020304" pitchFamily="18" charset="0"/>
                <a:cs typeface="Times New Roman" panose="02020603050405020304" pitchFamily="18" charset="0"/>
              </a:rPr>
            </a:br>
            <a:r>
              <a:rPr lang="el-GR" sz="2400" dirty="0">
                <a:latin typeface="Times New Roman" panose="02020603050405020304" pitchFamily="18" charset="0"/>
                <a:cs typeface="Times New Roman" panose="02020603050405020304" pitchFamily="18" charset="0"/>
              </a:rPr>
              <a:t>ΠΡΑΣΙΝΗ ΕΠΟΧΗ </a:t>
            </a:r>
            <a:br>
              <a:rPr lang="el-GR" sz="2400" dirty="0">
                <a:latin typeface="Times New Roman" panose="02020603050405020304" pitchFamily="18" charset="0"/>
                <a:cs typeface="Times New Roman" panose="02020603050405020304" pitchFamily="18" charset="0"/>
              </a:rPr>
            </a:br>
            <a:r>
              <a:rPr lang="el-GR" sz="2400" dirty="0">
                <a:latin typeface="Times New Roman" panose="02020603050405020304" pitchFamily="18" charset="0"/>
                <a:cs typeface="Times New Roman" panose="02020603050405020304" pitchFamily="18" charset="0"/>
              </a:rPr>
              <a:t>ΦΩΤΟΒΟΛΤΑΙΚΑ ΕΝ ΔΡΑΣΗ</a:t>
            </a:r>
          </a:p>
        </p:txBody>
      </p:sp>
      <mc:AlternateContent xmlns:mc="http://schemas.openxmlformats.org/markup-compatibility/2006">
        <mc:Choice xmlns:a14="http://schemas.microsoft.com/office/drawing/2010/main" Requires="a14">
          <p:sp>
            <p:nvSpPr>
              <p:cNvPr id="3" name="Θέση περιεχομένου 2">
                <a:extLst>
                  <a:ext uri="{FF2B5EF4-FFF2-40B4-BE49-F238E27FC236}">
                    <a16:creationId xmlns:a16="http://schemas.microsoft.com/office/drawing/2014/main" id="{BB4494B7-7859-2263-B26B-BB16C7569C79}"/>
                  </a:ext>
                </a:extLst>
              </p:cNvPr>
              <p:cNvSpPr>
                <a:spLocks noGrp="1"/>
              </p:cNvSpPr>
              <p:nvPr>
                <p:ph idx="1"/>
              </p:nvPr>
            </p:nvSpPr>
            <p:spPr>
              <a:xfrm>
                <a:off x="5155096" y="1722783"/>
                <a:ext cx="6665843" cy="4625008"/>
              </a:xfrm>
            </p:spPr>
            <p:txBody>
              <a:bodyPr>
                <a:normAutofit fontScale="92500" lnSpcReduction="10000"/>
              </a:bodyPr>
              <a:lstStyle/>
              <a:p>
                <a:pPr marL="0" indent="0" algn="just">
                  <a:lnSpc>
                    <a:spcPct val="107000"/>
                  </a:lnSpc>
                  <a:spcAft>
                    <a:spcPts val="800"/>
                  </a:spcAft>
                  <a:buNone/>
                </a:pPr>
                <a:r>
                  <a:rPr lang="el-GR" sz="1800" kern="100" dirty="0">
                    <a:effectLst/>
                    <a:latin typeface="Times New Roman" panose="02020603050405020304" pitchFamily="18" charset="0"/>
                    <a:ea typeface="Calibri" panose="020F0502020204030204" pitchFamily="34" charset="0"/>
                    <a:cs typeface="Times New Roman" panose="02020603050405020304" pitchFamily="18" charset="0"/>
                  </a:rPr>
                  <a:t>Τα φύλλα δεδομένων των </a:t>
                </a:r>
                <a:r>
                  <a:rPr lang="el-GR" sz="1800" kern="100" dirty="0" err="1">
                    <a:effectLst/>
                    <a:latin typeface="Times New Roman" panose="02020603050405020304" pitchFamily="18" charset="0"/>
                    <a:ea typeface="Calibri" panose="020F0502020204030204" pitchFamily="34" charset="0"/>
                    <a:cs typeface="Times New Roman" panose="02020603050405020304" pitchFamily="18" charset="0"/>
                  </a:rPr>
                  <a:t>φωτοβολταϊκών</a:t>
                </a:r>
                <a:r>
                  <a:rPr lang="el-GR" sz="1800" kern="100" dirty="0">
                    <a:effectLst/>
                    <a:latin typeface="Times New Roman" panose="02020603050405020304" pitchFamily="18" charset="0"/>
                    <a:ea typeface="Calibri" panose="020F0502020204030204" pitchFamily="34" charset="0"/>
                    <a:cs typeface="Times New Roman" panose="02020603050405020304" pitchFamily="18" charset="0"/>
                  </a:rPr>
                  <a:t> μας παράγουν τις εξής πληροφορίες:</a:t>
                </a:r>
                <a:endParaRPr lang="el-G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l-GR" sz="1800" kern="100" dirty="0">
                    <a:effectLst/>
                    <a:latin typeface="Times New Roman" panose="02020603050405020304" pitchFamily="18" charset="0"/>
                    <a:ea typeface="Calibri" panose="020F0502020204030204" pitchFamily="34" charset="0"/>
                    <a:cs typeface="Times New Roman" panose="02020603050405020304" pitchFamily="18" charset="0"/>
                  </a:rPr>
                  <a:t>Μέγιστη ισχύς</a:t>
                </a:r>
                <a14:m>
                  <m:oMath xmlns:m="http://schemas.openxmlformats.org/officeDocument/2006/math">
                    <m:sSub>
                      <m:sSubPr>
                        <m:ctrlPr>
                          <a:rPr lang="el-GR" sz="18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el-GR" sz="1800" i="1" kern="100">
                            <a:effectLst/>
                            <a:latin typeface="Cambria Math" panose="02040503050406030204" pitchFamily="18" charset="0"/>
                            <a:ea typeface="Calibri" panose="020F0502020204030204" pitchFamily="34" charset="0"/>
                            <a:cs typeface="Times New Roman" panose="02020603050405020304" pitchFamily="18" charset="0"/>
                          </a:rPr>
                          <m:t>  </m:t>
                        </m:r>
                        <m:r>
                          <a:rPr lang="el-GR" sz="1800" i="1" kern="100">
                            <a:effectLst/>
                            <a:latin typeface="Cambria Math" panose="02040503050406030204" pitchFamily="18" charset="0"/>
                            <a:ea typeface="Calibri" panose="020F0502020204030204" pitchFamily="34" charset="0"/>
                            <a:cs typeface="Times New Roman" panose="02020603050405020304" pitchFamily="18" charset="0"/>
                          </a:rPr>
                          <m:t>𝑃</m:t>
                        </m:r>
                      </m:e>
                      <m:sub>
                        <m:r>
                          <a:rPr lang="el-GR" sz="1800" i="1" kern="100">
                            <a:effectLst/>
                            <a:latin typeface="Cambria Math" panose="02040503050406030204" pitchFamily="18" charset="0"/>
                            <a:ea typeface="Calibri" panose="020F0502020204030204" pitchFamily="34" charset="0"/>
                            <a:cs typeface="Times New Roman" panose="02020603050405020304" pitchFamily="18" charset="0"/>
                          </a:rPr>
                          <m:t>𝑚</m:t>
                        </m:r>
                        <m:r>
                          <a:rPr lang="en-US" sz="1800" i="1" kern="100">
                            <a:effectLst/>
                            <a:latin typeface="Cambria Math" panose="02040503050406030204" pitchFamily="18" charset="0"/>
                            <a:ea typeface="Calibri" panose="020F0502020204030204" pitchFamily="34" charset="0"/>
                            <a:cs typeface="Times New Roman" panose="02020603050405020304" pitchFamily="18" charset="0"/>
                          </a:rPr>
                          <m:t>𝑎𝑥</m:t>
                        </m:r>
                      </m:sub>
                    </m:sSub>
                  </m:oMath>
                </a14:m>
                <a:r>
                  <a:rPr lang="el-GR" sz="1800" kern="100" dirty="0">
                    <a:effectLst/>
                    <a:latin typeface="Times New Roman" panose="02020603050405020304" pitchFamily="18" charset="0"/>
                    <a:ea typeface="Times New Roman" panose="02020603050405020304" pitchFamily="18" charset="0"/>
                    <a:cs typeface="Times New Roman" panose="02020603050405020304" pitchFamily="18" charset="0"/>
                  </a:rPr>
                  <a:t> : η μέγιστη ισχύς των </a:t>
                </a:r>
                <a:r>
                  <a:rPr lang="el-GR" sz="1800" kern="100" dirty="0" err="1">
                    <a:effectLst/>
                    <a:latin typeface="Times New Roman" panose="02020603050405020304" pitchFamily="18" charset="0"/>
                    <a:ea typeface="Times New Roman" panose="02020603050405020304" pitchFamily="18" charset="0"/>
                    <a:cs typeface="Times New Roman" panose="02020603050405020304" pitchFamily="18" charset="0"/>
                  </a:rPr>
                  <a:t>φωτοβολταικών</a:t>
                </a:r>
                <a:endParaRPr lang="el-G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l-GR" sz="1800" kern="100" dirty="0">
                    <a:effectLst/>
                    <a:latin typeface="Times New Roman" panose="02020603050405020304" pitchFamily="18" charset="0"/>
                    <a:ea typeface="Times New Roman" panose="02020603050405020304" pitchFamily="18" charset="0"/>
                    <a:cs typeface="Times New Roman" panose="02020603050405020304" pitchFamily="18" charset="0"/>
                  </a:rPr>
                  <a:t>Μέγιστη τάση τροφοδοσίας </a:t>
                </a:r>
                <a14:m>
                  <m:oMath xmlns:m="http://schemas.openxmlformats.org/officeDocument/2006/math">
                    <m:r>
                      <a:rPr lang="el-GR" sz="1800" i="1" kern="100">
                        <a:effectLst/>
                        <a:latin typeface="Cambria Math" panose="02040503050406030204" pitchFamily="18" charset="0"/>
                        <a:ea typeface="Times New Roman" panose="02020603050405020304" pitchFamily="18" charset="0"/>
                        <a:cs typeface="Times New Roman" panose="02020603050405020304" pitchFamily="18" charset="0"/>
                      </a:rPr>
                      <m:t> </m:t>
                    </m:r>
                    <m:sSub>
                      <m:sSubPr>
                        <m:ctrlPr>
                          <a:rPr lang="el-GR" sz="1800" i="1" kern="100">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l-GR" sz="1800" i="1" kern="100">
                            <a:effectLst/>
                            <a:latin typeface="Cambria Math" panose="02040503050406030204" pitchFamily="18" charset="0"/>
                            <a:ea typeface="Times New Roman" panose="02020603050405020304" pitchFamily="18" charset="0"/>
                            <a:cs typeface="Times New Roman" panose="02020603050405020304" pitchFamily="18" charset="0"/>
                          </a:rPr>
                          <m:t>𝑉</m:t>
                        </m:r>
                      </m:e>
                      <m:sub>
                        <m:r>
                          <a:rPr lang="el-GR" sz="1800" i="1" kern="100">
                            <a:effectLst/>
                            <a:latin typeface="Cambria Math" panose="02040503050406030204" pitchFamily="18" charset="0"/>
                            <a:ea typeface="Times New Roman" panose="02020603050405020304" pitchFamily="18" charset="0"/>
                            <a:cs typeface="Times New Roman" panose="02020603050405020304" pitchFamily="18" charset="0"/>
                          </a:rPr>
                          <m:t>𝑚𝑎𝑥</m:t>
                        </m:r>
                      </m:sub>
                    </m:sSub>
                  </m:oMath>
                </a14:m>
                <a:r>
                  <a:rPr lang="el-GR" sz="18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kern="100" dirty="0">
                    <a:effectLst/>
                    <a:latin typeface="Times New Roman" panose="02020603050405020304" pitchFamily="18" charset="0"/>
                    <a:ea typeface="Times New Roman" panose="02020603050405020304" pitchFamily="18" charset="0"/>
                    <a:cs typeface="Times New Roman" panose="02020603050405020304" pitchFamily="18" charset="0"/>
                  </a:rPr>
                  <a:t>Maximum power point voltage</a:t>
                </a:r>
                <a:r>
                  <a:rPr lang="el-GR" sz="18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l-GR" sz="1800" kern="100" dirty="0">
                  <a:latin typeface="Calibri" panose="020F0502020204030204" pitchFamily="34" charset="0"/>
                  <a:ea typeface="Calibri" panose="020F0502020204030204" pitchFamily="34" charset="0"/>
                  <a:cs typeface="Times New Roman" panose="02020603050405020304" pitchFamily="18" charset="0"/>
                </a:endParaRPr>
              </a:p>
              <a:p>
                <a:pPr marL="0" lvl="0" indent="0" algn="just">
                  <a:lnSpc>
                    <a:spcPct val="107000"/>
                  </a:lnSpc>
                  <a:buNone/>
                </a:pPr>
                <a:r>
                  <a:rPr lang="el-GR"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el-GR" sz="1800" kern="100" dirty="0">
                    <a:effectLst/>
                    <a:latin typeface="Times New Roman" panose="02020603050405020304" pitchFamily="18" charset="0"/>
                    <a:ea typeface="Calibri" panose="020F0502020204030204" pitchFamily="34" charset="0"/>
                    <a:cs typeface="Times New Roman" panose="02020603050405020304" pitchFamily="18" charset="0"/>
                  </a:rPr>
                  <a:t>Η τάση όταν η ισχύς είναι μέγιστη.</a:t>
                </a:r>
                <a:endParaRPr lang="el-G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l-GR" sz="1800" kern="100" dirty="0">
                    <a:effectLst/>
                    <a:latin typeface="Times New Roman" panose="02020603050405020304" pitchFamily="18" charset="0"/>
                    <a:ea typeface="Calibri" panose="020F0502020204030204" pitchFamily="34" charset="0"/>
                    <a:cs typeface="Times New Roman" panose="02020603050405020304" pitchFamily="18" charset="0"/>
                  </a:rPr>
                  <a:t>Ρεύμα μέγιστης ισχύς </a:t>
                </a:r>
                <a14:m>
                  <m:oMath xmlns:m="http://schemas.openxmlformats.org/officeDocument/2006/math">
                    <m:sSub>
                      <m:sSubPr>
                        <m:ctrlPr>
                          <a:rPr lang="el-GR" sz="18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el-GR" sz="1800" i="1" kern="100">
                            <a:effectLst/>
                            <a:latin typeface="Cambria Math" panose="02040503050406030204" pitchFamily="18" charset="0"/>
                            <a:ea typeface="Calibri" panose="020F0502020204030204" pitchFamily="34" charset="0"/>
                            <a:cs typeface="Times New Roman" panose="02020603050405020304" pitchFamily="18" charset="0"/>
                          </a:rPr>
                          <m:t>𝐼</m:t>
                        </m:r>
                      </m:e>
                      <m:sub>
                        <m:r>
                          <a:rPr lang="en-US" sz="1800" i="1" kern="100">
                            <a:effectLst/>
                            <a:latin typeface="Cambria Math" panose="02040503050406030204" pitchFamily="18" charset="0"/>
                            <a:ea typeface="Calibri" panose="020F0502020204030204" pitchFamily="34" charset="0"/>
                            <a:cs typeface="Times New Roman" panose="02020603050405020304" pitchFamily="18" charset="0"/>
                          </a:rPr>
                          <m:t>𝑚𝑎𝑥</m:t>
                        </m:r>
                      </m:sub>
                    </m:sSub>
                  </m:oMath>
                </a14:m>
                <a:r>
                  <a:rPr lang="el-GR" sz="18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kern="100" dirty="0">
                    <a:effectLst/>
                    <a:latin typeface="Times New Roman" panose="02020603050405020304" pitchFamily="18" charset="0"/>
                    <a:ea typeface="Times New Roman" panose="02020603050405020304" pitchFamily="18" charset="0"/>
                    <a:cs typeface="Times New Roman" panose="02020603050405020304" pitchFamily="18" charset="0"/>
                  </a:rPr>
                  <a:t>Maximum power point Current</a:t>
                </a:r>
                <a:r>
                  <a:rPr lang="el-GR" sz="1800" kern="100" dirty="0">
                    <a:effectLst/>
                    <a:latin typeface="Times New Roman" panose="02020603050405020304" pitchFamily="18" charset="0"/>
                    <a:ea typeface="Times New Roman" panose="02020603050405020304" pitchFamily="18" charset="0"/>
                    <a:cs typeface="Times New Roman" panose="02020603050405020304" pitchFamily="18" charset="0"/>
                  </a:rPr>
                  <a:t>): Η ένταση όταν η ισχύς είναι μέγιστη.</a:t>
                </a:r>
                <a:endParaRPr lang="el-G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l-GR" sz="1800" kern="100" dirty="0">
                    <a:effectLst/>
                    <a:latin typeface="Times New Roman" panose="02020603050405020304" pitchFamily="18" charset="0"/>
                    <a:ea typeface="Times New Roman" panose="02020603050405020304" pitchFamily="18" charset="0"/>
                    <a:cs typeface="Times New Roman" panose="02020603050405020304" pitchFamily="18" charset="0"/>
                  </a:rPr>
                  <a:t>Η τάση ανοικτού κυκλώματος </a:t>
                </a:r>
                <a14:m>
                  <m:oMath xmlns:m="http://schemas.openxmlformats.org/officeDocument/2006/math">
                    <m:r>
                      <a:rPr lang="el-GR" sz="1800" i="1" kern="100">
                        <a:effectLst/>
                        <a:latin typeface="Cambria Math" panose="02040503050406030204" pitchFamily="18" charset="0"/>
                        <a:ea typeface="Times New Roman" panose="02020603050405020304" pitchFamily="18" charset="0"/>
                        <a:cs typeface="Times New Roman" panose="02020603050405020304" pitchFamily="18" charset="0"/>
                      </a:rPr>
                      <m:t> </m:t>
                    </m:r>
                    <m:sSub>
                      <m:sSubPr>
                        <m:ctrlPr>
                          <a:rPr lang="el-GR" sz="1800" i="1" kern="100">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800" i="1" kern="100">
                            <a:effectLst/>
                            <a:latin typeface="Cambria Math" panose="02040503050406030204" pitchFamily="18" charset="0"/>
                            <a:ea typeface="Times New Roman" panose="02020603050405020304" pitchFamily="18" charset="0"/>
                            <a:cs typeface="Times New Roman" panose="02020603050405020304" pitchFamily="18" charset="0"/>
                          </a:rPr>
                          <m:t>𝑉</m:t>
                        </m:r>
                      </m:e>
                      <m:sub>
                        <m:r>
                          <a:rPr lang="el-GR" sz="1800" i="1" kern="100">
                            <a:effectLst/>
                            <a:latin typeface="Cambria Math" panose="02040503050406030204" pitchFamily="18" charset="0"/>
                            <a:ea typeface="Times New Roman" panose="02020603050405020304" pitchFamily="18" charset="0"/>
                            <a:cs typeface="Times New Roman" panose="02020603050405020304" pitchFamily="18" charset="0"/>
                          </a:rPr>
                          <m:t>𝑜𝑐</m:t>
                        </m:r>
                      </m:sub>
                    </m:sSub>
                  </m:oMath>
                </a14:m>
                <a:r>
                  <a:rPr lang="el-GR" sz="18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kern="100" dirty="0">
                    <a:effectLst/>
                    <a:latin typeface="Times New Roman" panose="02020603050405020304" pitchFamily="18" charset="0"/>
                    <a:ea typeface="Times New Roman" panose="02020603050405020304" pitchFamily="18" charset="0"/>
                    <a:cs typeface="Times New Roman" panose="02020603050405020304" pitchFamily="18" charset="0"/>
                  </a:rPr>
                  <a:t>Open circuit Voltage</a:t>
                </a:r>
                <a:r>
                  <a:rPr lang="el-GR" sz="1800" kern="100" dirty="0">
                    <a:effectLst/>
                    <a:latin typeface="Times New Roman" panose="02020603050405020304" pitchFamily="18" charset="0"/>
                    <a:ea typeface="Times New Roman" panose="02020603050405020304" pitchFamily="18" charset="0"/>
                    <a:cs typeface="Times New Roman" panose="02020603050405020304" pitchFamily="18" charset="0"/>
                  </a:rPr>
                  <a:t>): Η διαφορά δυναμικού μεταξύ των πόλων του </a:t>
                </a:r>
                <a:r>
                  <a:rPr lang="el-GR" sz="1800" kern="100" dirty="0" err="1">
                    <a:effectLst/>
                    <a:latin typeface="Times New Roman" panose="02020603050405020304" pitchFamily="18" charset="0"/>
                    <a:ea typeface="Times New Roman" panose="02020603050405020304" pitchFamily="18" charset="0"/>
                    <a:cs typeface="Times New Roman" panose="02020603050405020304" pitchFamily="18" charset="0"/>
                  </a:rPr>
                  <a:t>φωτοβολταϊκού</a:t>
                </a:r>
                <a:r>
                  <a:rPr lang="el-GR" sz="18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l-GR" sz="1800" kern="100" dirty="0">
                    <a:latin typeface="Times New Roman" panose="02020603050405020304" pitchFamily="18" charset="0"/>
                    <a:ea typeface="Times New Roman" panose="02020603050405020304" pitchFamily="18" charset="0"/>
                    <a:cs typeface="Times New Roman" panose="02020603050405020304" pitchFamily="18" charset="0"/>
                  </a:rPr>
                  <a:t>όταν</a:t>
                </a:r>
                <a:r>
                  <a:rPr lang="el-GR" sz="1800" kern="100" dirty="0">
                    <a:effectLst/>
                    <a:latin typeface="Times New Roman" panose="02020603050405020304" pitchFamily="18" charset="0"/>
                    <a:ea typeface="Times New Roman" panose="02020603050405020304" pitchFamily="18" charset="0"/>
                    <a:cs typeface="Times New Roman" panose="02020603050405020304" pitchFamily="18" charset="0"/>
                  </a:rPr>
                  <a:t> αυτό δεν έχει συνδεθεί στο κύκλωμα.</a:t>
                </a:r>
                <a:endParaRPr lang="el-G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l-GR" sz="1800" kern="100" dirty="0">
                    <a:effectLst/>
                    <a:latin typeface="Times New Roman" panose="02020603050405020304" pitchFamily="18" charset="0"/>
                    <a:ea typeface="Times New Roman" panose="02020603050405020304" pitchFamily="18" charset="0"/>
                    <a:cs typeface="Times New Roman" panose="02020603050405020304" pitchFamily="18" charset="0"/>
                  </a:rPr>
                  <a:t>Ρεύμα βραχυκύκλωσης (</a:t>
                </a:r>
                <a:r>
                  <a:rPr lang="en-US" sz="1800" kern="100" dirty="0">
                    <a:effectLst/>
                    <a:latin typeface="Times New Roman" panose="02020603050405020304" pitchFamily="18" charset="0"/>
                    <a:ea typeface="Times New Roman" panose="02020603050405020304" pitchFamily="18" charset="0"/>
                    <a:cs typeface="Times New Roman" panose="02020603050405020304" pitchFamily="18" charset="0"/>
                  </a:rPr>
                  <a:t>Short circuit Current</a:t>
                </a:r>
                <a:r>
                  <a:rPr lang="el-GR" sz="18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14:m>
                  <m:oMath xmlns:m="http://schemas.openxmlformats.org/officeDocument/2006/math">
                    <m:sSub>
                      <m:sSubPr>
                        <m:ctrlPr>
                          <a:rPr lang="el-GR" sz="1800" i="1" kern="100">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l-GR" sz="1800" i="1" kern="100">
                            <a:effectLst/>
                            <a:latin typeface="Cambria Math" panose="02040503050406030204" pitchFamily="18" charset="0"/>
                            <a:ea typeface="Times New Roman" panose="02020603050405020304" pitchFamily="18" charset="0"/>
                            <a:cs typeface="Times New Roman" panose="02020603050405020304" pitchFamily="18" charset="0"/>
                          </a:rPr>
                          <m:t>𝐼</m:t>
                        </m:r>
                      </m:e>
                      <m:sub>
                        <m:r>
                          <a:rPr lang="en-US" sz="1800" i="1" kern="100">
                            <a:effectLst/>
                            <a:latin typeface="Cambria Math" panose="02040503050406030204" pitchFamily="18" charset="0"/>
                            <a:ea typeface="Times New Roman" panose="02020603050405020304" pitchFamily="18" charset="0"/>
                            <a:cs typeface="Times New Roman" panose="02020603050405020304" pitchFamily="18" charset="0"/>
                          </a:rPr>
                          <m:t>𝑠𝑐</m:t>
                        </m:r>
                      </m:sub>
                    </m:sSub>
                  </m:oMath>
                </a14:m>
                <a:r>
                  <a:rPr lang="el-GR" sz="1800" kern="100" dirty="0">
                    <a:effectLst/>
                    <a:latin typeface="Times New Roman" panose="02020603050405020304" pitchFamily="18" charset="0"/>
                    <a:ea typeface="Times New Roman" panose="02020603050405020304" pitchFamily="18" charset="0"/>
                    <a:cs typeface="Times New Roman" panose="02020603050405020304" pitchFamily="18" charset="0"/>
                  </a:rPr>
                  <a:t> : Η ένταση του ρεύματος όταν οι δύο πόλοι των  </a:t>
                </a:r>
                <a:r>
                  <a:rPr lang="el-GR" sz="1800" kern="100" dirty="0" err="1">
                    <a:effectLst/>
                    <a:latin typeface="Times New Roman" panose="02020603050405020304" pitchFamily="18" charset="0"/>
                    <a:ea typeface="Times New Roman" panose="02020603050405020304" pitchFamily="18" charset="0"/>
                    <a:cs typeface="Times New Roman" panose="02020603050405020304" pitchFamily="18" charset="0"/>
                  </a:rPr>
                  <a:t>φωτοβολταϊκών</a:t>
                </a:r>
                <a:r>
                  <a:rPr lang="el-GR" sz="1800" kern="100" dirty="0">
                    <a:effectLst/>
                    <a:latin typeface="Times New Roman" panose="02020603050405020304" pitchFamily="18" charset="0"/>
                    <a:ea typeface="Times New Roman" panose="02020603050405020304" pitchFamily="18" charset="0"/>
                    <a:cs typeface="Times New Roman" panose="02020603050405020304" pitchFamily="18" charset="0"/>
                  </a:rPr>
                  <a:t> είναι συνδεδεμένα μεταξύ τους και χωρίς καμία άλλη συσκευή.</a:t>
                </a:r>
                <a:endParaRPr lang="el-G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l-GR" dirty="0"/>
              </a:p>
            </p:txBody>
          </p:sp>
        </mc:Choice>
        <mc:Fallback>
          <p:sp>
            <p:nvSpPr>
              <p:cNvPr id="3" name="Θέση περιεχομένου 2">
                <a:extLst>
                  <a:ext uri="{FF2B5EF4-FFF2-40B4-BE49-F238E27FC236}">
                    <a16:creationId xmlns:a16="http://schemas.microsoft.com/office/drawing/2014/main" id="{BB4494B7-7859-2263-B26B-BB16C7569C79}"/>
                  </a:ext>
                </a:extLst>
              </p:cNvPr>
              <p:cNvSpPr>
                <a:spLocks noGrp="1" noRot="1" noChangeAspect="1" noMove="1" noResize="1" noEditPoints="1" noAdjustHandles="1" noChangeArrowheads="1" noChangeShapeType="1" noTextEdit="1"/>
              </p:cNvSpPr>
              <p:nvPr>
                <p:ph idx="1"/>
              </p:nvPr>
            </p:nvSpPr>
            <p:spPr>
              <a:xfrm>
                <a:off x="5155096" y="1722783"/>
                <a:ext cx="6665843" cy="4625008"/>
              </a:xfrm>
              <a:blipFill>
                <a:blip r:embed="rId2"/>
                <a:stretch>
                  <a:fillRect l="-640" t="-528" r="-549"/>
                </a:stretch>
              </a:blipFill>
            </p:spPr>
            <p:txBody>
              <a:bodyPr/>
              <a:lstStyle/>
              <a:p>
                <a:r>
                  <a:rPr lang="el-GR">
                    <a:noFill/>
                  </a:rPr>
                  <a:t> </a:t>
                </a:r>
              </a:p>
            </p:txBody>
          </p:sp>
        </mc:Fallback>
      </mc:AlternateContent>
      <p:pic>
        <p:nvPicPr>
          <p:cNvPr id="6" name="Εικόνα 5">
            <a:extLst>
              <a:ext uri="{FF2B5EF4-FFF2-40B4-BE49-F238E27FC236}">
                <a16:creationId xmlns:a16="http://schemas.microsoft.com/office/drawing/2014/main" id="{948AF00F-67F9-B2F5-A11F-8DD8E689CD78}"/>
              </a:ext>
            </a:extLst>
          </p:cNvPr>
          <p:cNvPicPr>
            <a:picLocks noChangeAspect="1"/>
          </p:cNvPicPr>
          <p:nvPr/>
        </p:nvPicPr>
        <p:blipFill>
          <a:blip r:embed="rId3"/>
          <a:stretch>
            <a:fillRect/>
          </a:stretch>
        </p:blipFill>
        <p:spPr>
          <a:xfrm>
            <a:off x="-289209" y="1628361"/>
            <a:ext cx="4367583" cy="3568635"/>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22579084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Τίτλος 1">
                <a:extLst>
                  <a:ext uri="{FF2B5EF4-FFF2-40B4-BE49-F238E27FC236}">
                    <a16:creationId xmlns:a16="http://schemas.microsoft.com/office/drawing/2014/main" id="{038EA966-8797-BBF1-43CF-B225F10083AB}"/>
                  </a:ext>
                </a:extLst>
              </p:cNvPr>
              <p:cNvSpPr>
                <a:spLocks noGrp="1"/>
              </p:cNvSpPr>
              <p:nvPr>
                <p:ph type="title"/>
              </p:nvPr>
            </p:nvSpPr>
            <p:spPr>
              <a:xfrm>
                <a:off x="1371600" y="685799"/>
                <a:ext cx="9601200" cy="5701145"/>
              </a:xfrm>
            </p:spPr>
            <p:txBody>
              <a:bodyPr>
                <a:normAutofit/>
              </a:bodyPr>
              <a:lstStyle/>
              <a:p>
                <a:pPr>
                  <a:lnSpc>
                    <a:spcPct val="107000"/>
                  </a:lnSpc>
                </a:pPr>
                <a:r>
                  <a:rPr lang="el-GR" sz="1800" dirty="0">
                    <a:latin typeface="Times New Roman" panose="02020603050405020304" pitchFamily="18" charset="0"/>
                    <a:cs typeface="Times New Roman" panose="02020603050405020304" pitchFamily="18" charset="0"/>
                  </a:rPr>
                  <a:t>•Απόδοση α (</a:t>
                </a:r>
                <a:r>
                  <a:rPr lang="el-GR" sz="1800" dirty="0" err="1">
                    <a:latin typeface="Times New Roman" panose="02020603050405020304" pitchFamily="18" charset="0"/>
                    <a:cs typeface="Times New Roman" panose="02020603050405020304" pitchFamily="18" charset="0"/>
                  </a:rPr>
                  <a:t>efficiency</a:t>
                </a:r>
                <a:r>
                  <a:rPr lang="el-GR" sz="1800" dirty="0">
                    <a:latin typeface="Times New Roman" panose="02020603050405020304" pitchFamily="18" charset="0"/>
                    <a:cs typeface="Times New Roman" panose="02020603050405020304" pitchFamily="18" charset="0"/>
                  </a:rPr>
                  <a:t>) δηλαδή το ποσοστό  της ηλιακής ακτινοβολίας που το  </a:t>
                </a:r>
                <a:r>
                  <a:rPr lang="el-GR" sz="1800" dirty="0" err="1">
                    <a:latin typeface="Times New Roman" panose="02020603050405020304" pitchFamily="18" charset="0"/>
                    <a:cs typeface="Times New Roman" panose="02020603050405020304" pitchFamily="18" charset="0"/>
                  </a:rPr>
                  <a:t>φωτοβολταϊκό</a:t>
                </a:r>
                <a:r>
                  <a:rPr lang="el-GR" sz="1800" dirty="0">
                    <a:latin typeface="Times New Roman" panose="02020603050405020304" pitchFamily="18" charset="0"/>
                    <a:cs typeface="Times New Roman" panose="02020603050405020304" pitchFamily="18" charset="0"/>
                  </a:rPr>
                  <a:t> μπορεί να μετατρέψει σε ηλεκτρική ενέργεια.</a:t>
                </a:r>
                <a:br>
                  <a:rPr lang="el-GR" sz="1800" dirty="0">
                    <a:latin typeface="Times New Roman" panose="02020603050405020304" pitchFamily="18" charset="0"/>
                    <a:cs typeface="Times New Roman" panose="02020603050405020304" pitchFamily="18" charset="0"/>
                  </a:rPr>
                </a:br>
                <a:r>
                  <a:rPr lang="el-GR" sz="1800" dirty="0">
                    <a:latin typeface="Times New Roman" panose="02020603050405020304" pitchFamily="18" charset="0"/>
                    <a:cs typeface="Times New Roman" panose="02020603050405020304" pitchFamily="18" charset="0"/>
                  </a:rPr>
                  <a:t>• Διαστάσεις.</a:t>
                </a:r>
                <a:br>
                  <a:rPr lang="el-GR" sz="1800" dirty="0">
                    <a:latin typeface="Times New Roman" panose="02020603050405020304" pitchFamily="18" charset="0"/>
                    <a:cs typeface="Times New Roman" panose="02020603050405020304" pitchFamily="18" charset="0"/>
                  </a:rPr>
                </a:br>
                <a:r>
                  <a:rPr lang="el-GR" sz="1800" dirty="0">
                    <a:latin typeface="Times New Roman" panose="02020603050405020304" pitchFamily="18" charset="0"/>
                    <a:cs typeface="Times New Roman" panose="02020603050405020304" pitchFamily="18" charset="0"/>
                  </a:rPr>
                  <a:t>• Όλες οι μετρήσεις γίνονται κάτω από καθορισμένες συνθήκες ( Standard </a:t>
                </a:r>
                <a:r>
                  <a:rPr lang="el-GR" sz="1800" dirty="0" err="1">
                    <a:latin typeface="Times New Roman" panose="02020603050405020304" pitchFamily="18" charset="0"/>
                    <a:cs typeface="Times New Roman" panose="02020603050405020304" pitchFamily="18" charset="0"/>
                  </a:rPr>
                  <a:t>test</a:t>
                </a:r>
                <a:r>
                  <a:rPr lang="el-GR" sz="1800" dirty="0">
                    <a:latin typeface="Times New Roman" panose="02020603050405020304" pitchFamily="18" charset="0"/>
                    <a:cs typeface="Times New Roman" panose="02020603050405020304" pitchFamily="18" charset="0"/>
                  </a:rPr>
                  <a:t> </a:t>
                </a:r>
                <a:r>
                  <a:rPr lang="el-GR" sz="1800" dirty="0" err="1">
                    <a:latin typeface="Times New Roman" panose="02020603050405020304" pitchFamily="18" charset="0"/>
                    <a:cs typeface="Times New Roman" panose="02020603050405020304" pitchFamily="18" charset="0"/>
                  </a:rPr>
                  <a:t>Conditions</a:t>
                </a:r>
                <a:r>
                  <a:rPr lang="el-GR" sz="1800" dirty="0">
                    <a:latin typeface="Times New Roman" panose="02020603050405020304" pitchFamily="18" charset="0"/>
                    <a:cs typeface="Times New Roman" panose="02020603050405020304" pitchFamily="18" charset="0"/>
                  </a:rPr>
                  <a:t>):</a:t>
                </a:r>
                <a:br>
                  <a:rPr lang="el-GR" sz="1800" dirty="0">
                    <a:latin typeface="Times New Roman" panose="02020603050405020304" pitchFamily="18" charset="0"/>
                    <a:cs typeface="Times New Roman" panose="02020603050405020304" pitchFamily="18" charset="0"/>
                  </a:rPr>
                </a:br>
                <a:r>
                  <a:rPr lang="el-GR" sz="1800" dirty="0">
                    <a:latin typeface="Times New Roman" panose="02020603050405020304" pitchFamily="18" charset="0"/>
                    <a:cs typeface="Times New Roman" panose="02020603050405020304" pitchFamily="18" charset="0"/>
                  </a:rPr>
                  <a:t>	Θερμοκρασία : 25οC</a:t>
                </a:r>
                <a:br>
                  <a:rPr lang="el-GR" sz="1800" dirty="0">
                    <a:latin typeface="Times New Roman" panose="02020603050405020304" pitchFamily="18" charset="0"/>
                    <a:cs typeface="Times New Roman" panose="02020603050405020304" pitchFamily="18" charset="0"/>
                  </a:rPr>
                </a:br>
                <a:r>
                  <a:rPr lang="el-GR" sz="1800" dirty="0">
                    <a:latin typeface="Times New Roman" panose="02020603050405020304" pitchFamily="18" charset="0"/>
                    <a:cs typeface="Times New Roman" panose="02020603050405020304" pitchFamily="18" charset="0"/>
                  </a:rPr>
                  <a:t>	Ακτινοβολία φωτός :1000 w/m2</a:t>
                </a:r>
                <a:br>
                  <a:rPr lang="el-GR" sz="1800" dirty="0">
                    <a:latin typeface="Times New Roman" panose="02020603050405020304" pitchFamily="18" charset="0"/>
                    <a:cs typeface="Times New Roman" panose="02020603050405020304" pitchFamily="18" charset="0"/>
                  </a:rPr>
                </a:br>
                <a:r>
                  <a:rPr lang="el-GR" sz="1800" dirty="0">
                    <a:latin typeface="Times New Roman" panose="02020603050405020304" pitchFamily="18" charset="0"/>
                    <a:cs typeface="Times New Roman" panose="02020603050405020304" pitchFamily="18" charset="0"/>
                  </a:rPr>
                  <a:t>	Air </a:t>
                </a:r>
                <a:r>
                  <a:rPr lang="el-GR" sz="1800" dirty="0" err="1">
                    <a:latin typeface="Times New Roman" panose="02020603050405020304" pitchFamily="18" charset="0"/>
                    <a:cs typeface="Times New Roman" panose="02020603050405020304" pitchFamily="18" charset="0"/>
                  </a:rPr>
                  <a:t>mass</a:t>
                </a:r>
                <a:r>
                  <a:rPr lang="el-GR" sz="1800" dirty="0">
                    <a:latin typeface="Times New Roman" panose="02020603050405020304" pitchFamily="18" charset="0"/>
                    <a:cs typeface="Times New Roman" panose="02020603050405020304" pitchFamily="18" charset="0"/>
                  </a:rPr>
                  <a:t>  : 1,5 (δείκτης που εκφράζει την ποσότητα ατμόσφαιρας από την οποία η ηλιακή ακτινοβολία  περνάει πριν φτάσει στο </a:t>
                </a:r>
                <a:r>
                  <a:rPr lang="el-GR" sz="1800" dirty="0" err="1">
                    <a:latin typeface="Times New Roman" panose="02020603050405020304" pitchFamily="18" charset="0"/>
                    <a:cs typeface="Times New Roman" panose="02020603050405020304" pitchFamily="18" charset="0"/>
                  </a:rPr>
                  <a:t>φωτοβολταϊκό</a:t>
                </a:r>
                <a:r>
                  <a:rPr lang="el-GR" sz="1800" dirty="0">
                    <a:latin typeface="Times New Roman" panose="02020603050405020304" pitchFamily="18" charset="0"/>
                    <a:cs typeface="Times New Roman" panose="02020603050405020304" pitchFamily="18" charset="0"/>
                  </a:rPr>
                  <a:t>).</a:t>
                </a:r>
                <a:br>
                  <a:rPr lang="el-GR" sz="1800" dirty="0">
                    <a:latin typeface="Times New Roman" panose="02020603050405020304" pitchFamily="18" charset="0"/>
                    <a:cs typeface="Times New Roman" panose="02020603050405020304" pitchFamily="18" charset="0"/>
                  </a:rPr>
                </a:br>
                <a:r>
                  <a:rPr lang="el-GR" sz="1800" kern="100" dirty="0">
                    <a:effectLst/>
                    <a:latin typeface="Times New Roman" panose="02020603050405020304" pitchFamily="18" charset="0"/>
                    <a:ea typeface="Calibri" panose="020F0502020204030204" pitchFamily="34" charset="0"/>
                    <a:cs typeface="Times New Roman" panose="02020603050405020304" pitchFamily="18" charset="0"/>
                  </a:rPr>
                  <a:t>Δίνεται το παρακάτω φύλλο δεδομένων για </a:t>
                </a:r>
                <a:r>
                  <a:rPr lang="el-GR" sz="1800" kern="100" dirty="0" err="1">
                    <a:effectLst/>
                    <a:latin typeface="Times New Roman" panose="02020603050405020304" pitchFamily="18" charset="0"/>
                    <a:ea typeface="Calibri" panose="020F0502020204030204" pitchFamily="34" charset="0"/>
                    <a:cs typeface="Times New Roman" panose="02020603050405020304" pitchFamily="18" charset="0"/>
                  </a:rPr>
                  <a:t>μονοκρυσταλλικά</a:t>
                </a:r>
                <a:r>
                  <a:rPr lang="el-GR" sz="1800" kern="100" dirty="0">
                    <a:effectLst/>
                    <a:latin typeface="Times New Roman" panose="02020603050405020304" pitchFamily="18" charset="0"/>
                    <a:ea typeface="Calibri" panose="020F0502020204030204" pitchFamily="34" charset="0"/>
                    <a:cs typeface="Times New Roman" panose="02020603050405020304" pitchFamily="18" charset="0"/>
                  </a:rPr>
                  <a:t> </a:t>
                </a:r>
                <a:r>
                  <a:rPr lang="el-GR" sz="1800" kern="100" dirty="0" err="1">
                    <a:effectLst/>
                    <a:latin typeface="Times New Roman" panose="02020603050405020304" pitchFamily="18" charset="0"/>
                    <a:ea typeface="Calibri" panose="020F0502020204030204" pitchFamily="34" charset="0"/>
                    <a:cs typeface="Times New Roman" panose="02020603050405020304" pitchFamily="18" charset="0"/>
                  </a:rPr>
                  <a:t>φωτοβολταϊκά</a:t>
                </a:r>
                <a:r>
                  <a:rPr lang="el-GR" sz="1800" kern="100" dirty="0">
                    <a:effectLst/>
                    <a:latin typeface="Times New Roman" panose="02020603050405020304" pitchFamily="18" charset="0"/>
                    <a:ea typeface="Calibri" panose="020F0502020204030204" pitchFamily="34" charset="0"/>
                    <a:cs typeface="Times New Roman" panose="02020603050405020304" pitchFamily="18" charset="0"/>
                  </a:rPr>
                  <a:t> διαφορετικών</a:t>
                </a:r>
                <a14:m>
                  <m:oMath xmlns:m="http://schemas.openxmlformats.org/officeDocument/2006/math">
                    <m:sSub>
                      <m:sSubPr>
                        <m:ctrlPr>
                          <a:rPr lang="el-GR" sz="18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el-GR" sz="1800" i="1" kern="100">
                            <a:effectLst/>
                            <a:latin typeface="Cambria Math" panose="02040503050406030204" pitchFamily="18" charset="0"/>
                            <a:ea typeface="Calibri" panose="020F0502020204030204" pitchFamily="34" charset="0"/>
                            <a:cs typeface="Times New Roman" panose="02020603050405020304" pitchFamily="18" charset="0"/>
                          </a:rPr>
                          <m:t>  </m:t>
                        </m:r>
                        <m:r>
                          <a:rPr lang="el-GR" sz="1800" i="1" kern="100">
                            <a:effectLst/>
                            <a:latin typeface="Cambria Math" panose="02040503050406030204" pitchFamily="18" charset="0"/>
                            <a:ea typeface="Calibri" panose="020F0502020204030204" pitchFamily="34" charset="0"/>
                            <a:cs typeface="Times New Roman" panose="02020603050405020304" pitchFamily="18" charset="0"/>
                          </a:rPr>
                          <m:t>𝑃</m:t>
                        </m:r>
                      </m:e>
                      <m:sub>
                        <m:r>
                          <a:rPr lang="el-GR" sz="1800" i="1" kern="100">
                            <a:effectLst/>
                            <a:latin typeface="Cambria Math" panose="02040503050406030204" pitchFamily="18" charset="0"/>
                            <a:ea typeface="Calibri" panose="020F0502020204030204" pitchFamily="34" charset="0"/>
                            <a:cs typeface="Times New Roman" panose="02020603050405020304" pitchFamily="18" charset="0"/>
                          </a:rPr>
                          <m:t>𝑚</m:t>
                        </m:r>
                        <m:r>
                          <a:rPr lang="en-US" sz="1800" i="1" kern="100">
                            <a:effectLst/>
                            <a:latin typeface="Cambria Math" panose="02040503050406030204" pitchFamily="18" charset="0"/>
                            <a:ea typeface="Calibri" panose="020F0502020204030204" pitchFamily="34" charset="0"/>
                            <a:cs typeface="Times New Roman" panose="02020603050405020304" pitchFamily="18" charset="0"/>
                          </a:rPr>
                          <m:t>𝑎𝑥</m:t>
                        </m:r>
                      </m:sub>
                    </m:sSub>
                  </m:oMath>
                </a14:m>
                <a:r>
                  <a:rPr lang="el-GR" sz="1800" kern="100" dirty="0">
                    <a:effectLst/>
                    <a:latin typeface="Times New Roman" panose="02020603050405020304" pitchFamily="18" charset="0"/>
                    <a:ea typeface="Calibri" panose="020F0502020204030204" pitchFamily="34" charset="0"/>
                    <a:cs typeface="Times New Roman" panose="02020603050405020304" pitchFamily="18" charset="0"/>
                  </a:rPr>
                  <a:t> .</a:t>
                </a:r>
                <a:br>
                  <a:rPr lang="el-GR" sz="1800" kern="100" dirty="0">
                    <a:effectLst/>
                    <a:latin typeface="Calibri" panose="020F0502020204030204" pitchFamily="34" charset="0"/>
                    <a:ea typeface="Calibri" panose="020F0502020204030204" pitchFamily="34" charset="0"/>
                    <a:cs typeface="Times New Roman" panose="02020603050405020304" pitchFamily="18" charset="0"/>
                  </a:rPr>
                </a:br>
                <a:br>
                  <a:rPr lang="el-GR" sz="2400" dirty="0">
                    <a:latin typeface="Times New Roman" panose="02020603050405020304" pitchFamily="18" charset="0"/>
                    <a:cs typeface="Times New Roman" panose="02020603050405020304" pitchFamily="18" charset="0"/>
                  </a:rPr>
                </a:br>
                <a:endParaRPr lang="el-GR" sz="2400" dirty="0">
                  <a:latin typeface="Times New Roman" panose="02020603050405020304" pitchFamily="18" charset="0"/>
                  <a:cs typeface="Times New Roman" panose="02020603050405020304" pitchFamily="18" charset="0"/>
                </a:endParaRPr>
              </a:p>
            </p:txBody>
          </p:sp>
        </mc:Choice>
        <mc:Fallback>
          <p:sp>
            <p:nvSpPr>
              <p:cNvPr id="2" name="Τίτλος 1">
                <a:extLst>
                  <a:ext uri="{FF2B5EF4-FFF2-40B4-BE49-F238E27FC236}">
                    <a16:creationId xmlns:a16="http://schemas.microsoft.com/office/drawing/2014/main" id="{038EA966-8797-BBF1-43CF-B225F10083AB}"/>
                  </a:ext>
                </a:extLst>
              </p:cNvPr>
              <p:cNvSpPr>
                <a:spLocks noGrp="1" noRot="1" noChangeAspect="1" noMove="1" noResize="1" noEditPoints="1" noAdjustHandles="1" noChangeArrowheads="1" noChangeShapeType="1" noTextEdit="1"/>
              </p:cNvSpPr>
              <p:nvPr>
                <p:ph type="title"/>
              </p:nvPr>
            </p:nvSpPr>
            <p:spPr>
              <a:xfrm>
                <a:off x="1371600" y="685799"/>
                <a:ext cx="9601200" cy="5701145"/>
              </a:xfrm>
              <a:blipFill>
                <a:blip r:embed="rId2"/>
                <a:stretch>
                  <a:fillRect l="-508" t="-534" r="-571"/>
                </a:stretch>
              </a:blipFill>
            </p:spPr>
            <p:txBody>
              <a:bodyPr/>
              <a:lstStyle/>
              <a:p>
                <a:r>
                  <a:rPr lang="el-GR">
                    <a:noFill/>
                  </a:rPr>
                  <a:t> </a:t>
                </a:r>
              </a:p>
            </p:txBody>
          </p:sp>
        </mc:Fallback>
      </mc:AlternateContent>
      <p:pic>
        <p:nvPicPr>
          <p:cNvPr id="6" name="Εικόνα 5">
            <a:extLst>
              <a:ext uri="{FF2B5EF4-FFF2-40B4-BE49-F238E27FC236}">
                <a16:creationId xmlns:a16="http://schemas.microsoft.com/office/drawing/2014/main" id="{1D01823D-9037-C4D3-2388-BC51997EE53A}"/>
              </a:ext>
            </a:extLst>
          </p:cNvPr>
          <p:cNvPicPr>
            <a:picLocks noChangeAspect="1"/>
          </p:cNvPicPr>
          <p:nvPr/>
        </p:nvPicPr>
        <p:blipFill>
          <a:blip r:embed="rId3"/>
          <a:stretch>
            <a:fillRect/>
          </a:stretch>
        </p:blipFill>
        <p:spPr>
          <a:xfrm>
            <a:off x="1371600" y="3824468"/>
            <a:ext cx="9601200" cy="2867277"/>
          </a:xfrm>
          <a:prstGeom prst="rect">
            <a:avLst/>
          </a:prstGeom>
        </p:spPr>
      </p:pic>
    </p:spTree>
    <p:extLst>
      <p:ext uri="{BB962C8B-B14F-4D97-AF65-F5344CB8AC3E}">
        <p14:creationId xmlns:p14="http://schemas.microsoft.com/office/powerpoint/2010/main" val="18655611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75CD5AED-901B-4972-D539-9C63F82D6D70}"/>
              </a:ext>
            </a:extLst>
          </p:cNvPr>
          <p:cNvSpPr>
            <a:spLocks noGrp="1"/>
          </p:cNvSpPr>
          <p:nvPr>
            <p:ph type="title"/>
          </p:nvPr>
        </p:nvSpPr>
        <p:spPr>
          <a:xfrm>
            <a:off x="1371600" y="290945"/>
            <a:ext cx="10099964" cy="6262255"/>
          </a:xfrm>
        </p:spPr>
        <p:txBody>
          <a:bodyPr>
            <a:normAutofit fontScale="90000"/>
          </a:bodyPr>
          <a:lstStyle/>
          <a:p>
            <a:r>
              <a:rPr lang="el-GR" sz="2400" dirty="0">
                <a:latin typeface="Times New Roman" panose="02020603050405020304" pitchFamily="18" charset="0"/>
                <a:cs typeface="Times New Roman" panose="02020603050405020304" pitchFamily="18" charset="0"/>
              </a:rPr>
              <a:t>ΝΑ ΣΗΜΕΙΩΘΕΙ ΟΤΙ ΣΤΟ ΣΥΓΚΕΚΡΙΜΕΝΟ ΠΡΟΒΛΗΜΑ ΤΑ ΦΩΤΟΒΟΛΤΑΙΚΑ ΕΙΝΑΙ ΑΥΤΟΝΟΜΑ ΣΥΣΤΗΜΑΤΑ ΔΗΛΑΔΗ ΓΙΝΟΝΤΑΙ ΓΙΑ ΟΙΚΙΑΚΗ ΧΡΗΣΗ.</a:t>
            </a:r>
            <a:br>
              <a:rPr lang="el-GR" sz="2400" dirty="0">
                <a:latin typeface="Times New Roman" panose="02020603050405020304" pitchFamily="18" charset="0"/>
                <a:cs typeface="Times New Roman" panose="02020603050405020304" pitchFamily="18" charset="0"/>
              </a:rPr>
            </a:br>
            <a:r>
              <a:rPr lang="el-GR" sz="2400" dirty="0">
                <a:latin typeface="Times New Roman" panose="02020603050405020304" pitchFamily="18" charset="0"/>
                <a:cs typeface="Times New Roman" panose="02020603050405020304" pitchFamily="18" charset="0"/>
              </a:rPr>
              <a:t> </a:t>
            </a:r>
            <a:r>
              <a:rPr lang="el-GR"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ΕΡΩΤΗΜΑΤΑ:</a:t>
            </a:r>
            <a:br>
              <a:rPr lang="el-GR" sz="2400" dirty="0">
                <a:latin typeface="Times New Roman" panose="02020603050405020304" pitchFamily="18" charset="0"/>
                <a:cs typeface="Times New Roman" panose="02020603050405020304" pitchFamily="18" charset="0"/>
              </a:rPr>
            </a:br>
            <a:r>
              <a:rPr lang="el-GR"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 </a:t>
            </a:r>
            <a:r>
              <a:rPr lang="el-GR" sz="2400" dirty="0">
                <a:latin typeface="Times New Roman" panose="02020603050405020304" pitchFamily="18" charset="0"/>
                <a:cs typeface="Times New Roman" panose="02020603050405020304" pitchFamily="18" charset="0"/>
              </a:rPr>
              <a:t>Συμπληρώστε τα κενά από το παραπάνω φύλλο δεδομένων.</a:t>
            </a:r>
            <a:br>
              <a:rPr lang="el-GR" sz="2400" dirty="0">
                <a:latin typeface="Times New Roman" panose="02020603050405020304" pitchFamily="18" charset="0"/>
                <a:cs typeface="Times New Roman" panose="02020603050405020304" pitchFamily="18" charset="0"/>
              </a:rPr>
            </a:br>
            <a:r>
              <a:rPr lang="el-GR"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 </a:t>
            </a:r>
            <a:r>
              <a:rPr lang="el-GR" sz="2400" dirty="0">
                <a:latin typeface="Times New Roman" panose="02020603050405020304" pitchFamily="18" charset="0"/>
                <a:cs typeface="Times New Roman" panose="02020603050405020304" pitchFamily="18" charset="0"/>
              </a:rPr>
              <a:t>Διαθέτουμε ένα </a:t>
            </a:r>
            <a:r>
              <a:rPr lang="el-GR" sz="2400" dirty="0" err="1">
                <a:latin typeface="Times New Roman" panose="02020603050405020304" pitchFamily="18" charset="0"/>
                <a:cs typeface="Times New Roman" panose="02020603050405020304" pitchFamily="18" charset="0"/>
              </a:rPr>
              <a:t>μονοκρυσταλλικό</a:t>
            </a:r>
            <a:r>
              <a:rPr lang="el-GR" sz="2400" dirty="0">
                <a:latin typeface="Times New Roman" panose="02020603050405020304" pitchFamily="18" charset="0"/>
                <a:cs typeface="Times New Roman" panose="02020603050405020304" pitchFamily="18" charset="0"/>
              </a:rPr>
              <a:t>  </a:t>
            </a:r>
            <a:r>
              <a:rPr lang="el-GR" sz="2400" dirty="0" err="1">
                <a:latin typeface="Times New Roman" panose="02020603050405020304" pitchFamily="18" charset="0"/>
                <a:cs typeface="Times New Roman" panose="02020603050405020304" pitchFamily="18" charset="0"/>
              </a:rPr>
              <a:t>φωτοβολταϊκό</a:t>
            </a:r>
            <a:r>
              <a:rPr lang="el-GR" sz="2400" dirty="0">
                <a:latin typeface="Times New Roman" panose="02020603050405020304" pitchFamily="18" charset="0"/>
                <a:cs typeface="Times New Roman" panose="02020603050405020304" pitchFamily="18" charset="0"/>
              </a:rPr>
              <a:t> των 545 </a:t>
            </a:r>
            <a:r>
              <a:rPr lang="el-GR" sz="2400" dirty="0" err="1">
                <a:latin typeface="Times New Roman" panose="02020603050405020304" pitchFamily="18" charset="0"/>
                <a:cs typeface="Times New Roman" panose="02020603050405020304" pitchFamily="18" charset="0"/>
              </a:rPr>
              <a:t>Watt</a:t>
            </a:r>
            <a:r>
              <a:rPr lang="el-GR" sz="2400" dirty="0">
                <a:latin typeface="Times New Roman" panose="02020603050405020304" pitchFamily="18" charset="0"/>
                <a:cs typeface="Times New Roman" panose="02020603050405020304" pitchFamily="18" charset="0"/>
              </a:rPr>
              <a:t>. Πόσες ώρες κατά μέσο όρο υπάρχει ηλιοφάνεια στην περιοχή σου; Μπορείς να δώσεις μια εκτίμηση σε </a:t>
            </a:r>
            <a:r>
              <a:rPr lang="el-GR" sz="2400" dirty="0" err="1">
                <a:latin typeface="Times New Roman" panose="02020603050405020304" pitchFamily="18" charset="0"/>
                <a:cs typeface="Times New Roman" panose="02020603050405020304" pitchFamily="18" charset="0"/>
              </a:rPr>
              <a:t>kwh</a:t>
            </a:r>
            <a:r>
              <a:rPr lang="el-GR" sz="2400" dirty="0">
                <a:latin typeface="Times New Roman" panose="02020603050405020304" pitchFamily="18" charset="0"/>
                <a:cs typeface="Times New Roman" panose="02020603050405020304" pitchFamily="18" charset="0"/>
              </a:rPr>
              <a:t> για την ενέργεια που παράγεται από το </a:t>
            </a:r>
            <a:r>
              <a:rPr lang="el-GR" sz="2400" dirty="0" err="1">
                <a:latin typeface="Times New Roman" panose="02020603050405020304" pitchFamily="18" charset="0"/>
                <a:cs typeface="Times New Roman" panose="02020603050405020304" pitchFamily="18" charset="0"/>
              </a:rPr>
              <a:t>φωτοβολταϊκό</a:t>
            </a:r>
            <a:r>
              <a:rPr lang="el-GR" sz="2400" dirty="0">
                <a:latin typeface="Times New Roman" panose="02020603050405020304" pitchFamily="18" charset="0"/>
                <a:cs typeface="Times New Roman" panose="02020603050405020304" pitchFamily="18" charset="0"/>
              </a:rPr>
              <a:t> ετησίως.</a:t>
            </a:r>
            <a:br>
              <a:rPr lang="el-GR" sz="2400" dirty="0">
                <a:latin typeface="Times New Roman" panose="02020603050405020304" pitchFamily="18" charset="0"/>
                <a:cs typeface="Times New Roman" panose="02020603050405020304" pitchFamily="18" charset="0"/>
              </a:rPr>
            </a:br>
            <a:r>
              <a:rPr lang="el-GR"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3) </a:t>
            </a:r>
            <a:r>
              <a:rPr lang="el-GR" sz="2400" dirty="0">
                <a:latin typeface="Times New Roman" panose="02020603050405020304" pitchFamily="18" charset="0"/>
                <a:cs typeface="Times New Roman" panose="02020603050405020304" pitchFamily="18" charset="0"/>
              </a:rPr>
              <a:t>Οι πραγματικές συνθήκες διαφέρουν από τις ιδανικές και διάφοροι παράγοντες ( θερμοκρασία, σκιές, φθορά, σκόνη  </a:t>
            </a:r>
            <a:r>
              <a:rPr lang="el-GR" sz="2400" dirty="0" err="1">
                <a:latin typeface="Times New Roman" panose="02020603050405020304" pitchFamily="18" charset="0"/>
                <a:cs typeface="Times New Roman" panose="02020603050405020304" pitchFamily="18" charset="0"/>
              </a:rPr>
              <a:t>κ.α</a:t>
            </a:r>
            <a:r>
              <a:rPr lang="el-GR" sz="2400" dirty="0">
                <a:latin typeface="Times New Roman" panose="02020603050405020304" pitchFamily="18" charset="0"/>
                <a:cs typeface="Times New Roman" panose="02020603050405020304" pitchFamily="18" charset="0"/>
              </a:rPr>
              <a:t>),μπορούν να κάνουν τα </a:t>
            </a:r>
            <a:r>
              <a:rPr lang="el-GR" sz="2400" dirty="0" err="1">
                <a:latin typeface="Times New Roman" panose="02020603050405020304" pitchFamily="18" charset="0"/>
                <a:cs typeface="Times New Roman" panose="02020603050405020304" pitchFamily="18" charset="0"/>
              </a:rPr>
              <a:t>φωτοβολταϊκά</a:t>
            </a:r>
            <a:r>
              <a:rPr lang="el-GR" sz="2400" dirty="0">
                <a:latin typeface="Times New Roman" panose="02020603050405020304" pitchFamily="18" charset="0"/>
                <a:cs typeface="Times New Roman" panose="02020603050405020304" pitchFamily="18" charset="0"/>
              </a:rPr>
              <a:t>  να δώσουν ισχύ μικρότερη από την μέγιστη που αναγράφεται στο φύλλο δεδομένων. Γενικά, μπορούμε να υποθέσουμε ότι σε πραγματικές συνθήκες ένα </a:t>
            </a:r>
            <a:r>
              <a:rPr lang="el-GR" sz="2400" dirty="0" err="1">
                <a:latin typeface="Times New Roman" panose="02020603050405020304" pitchFamily="18" charset="0"/>
                <a:cs typeface="Times New Roman" panose="02020603050405020304" pitchFamily="18" charset="0"/>
              </a:rPr>
              <a:t>φωτοβολταϊκό</a:t>
            </a:r>
            <a:r>
              <a:rPr lang="el-GR" sz="2400" dirty="0">
                <a:latin typeface="Times New Roman" panose="02020603050405020304" pitchFamily="18" charset="0"/>
                <a:cs typeface="Times New Roman" panose="02020603050405020304" pitchFamily="18" charset="0"/>
              </a:rPr>
              <a:t> δίνει το 75% της μέγιστης ισχύς του. Χρησιμοποιήστε αυτό το δεδομένο για να ανανεώσετε την εκτίμηση σας στο προηγούμενο ερώτημα.</a:t>
            </a:r>
            <a:br>
              <a:rPr lang="el-GR" sz="2400" dirty="0">
                <a:latin typeface="Times New Roman" panose="02020603050405020304" pitchFamily="18" charset="0"/>
                <a:cs typeface="Times New Roman" panose="02020603050405020304" pitchFamily="18" charset="0"/>
              </a:rPr>
            </a:br>
            <a:r>
              <a:rPr lang="el-GR"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4) </a:t>
            </a:r>
            <a:r>
              <a:rPr lang="el-GR" sz="2400" dirty="0">
                <a:latin typeface="Times New Roman" panose="02020603050405020304" pitchFamily="18" charset="0"/>
                <a:cs typeface="Times New Roman" panose="02020603050405020304" pitchFamily="18" charset="0"/>
              </a:rPr>
              <a:t>Βρείτε τους εκκαθαριστικούς λογαριασμούς του </a:t>
            </a:r>
            <a:r>
              <a:rPr lang="el-GR" sz="2400" dirty="0" err="1">
                <a:latin typeface="Times New Roman" panose="02020603050405020304" pitchFamily="18" charset="0"/>
                <a:cs typeface="Times New Roman" panose="02020603050405020304" pitchFamily="18" charset="0"/>
              </a:rPr>
              <a:t>παρόχου</a:t>
            </a:r>
            <a:r>
              <a:rPr lang="el-GR" sz="2400" dirty="0">
                <a:latin typeface="Times New Roman" panose="02020603050405020304" pitchFamily="18" charset="0"/>
                <a:cs typeface="Times New Roman" panose="02020603050405020304" pitchFamily="18" charset="0"/>
              </a:rPr>
              <a:t> σας για το τελευταίο έτος στο σπίτι σας. Υπολογίστε την ετήσια κατανάλωση. Π</a:t>
            </a:r>
            <a:r>
              <a:rPr lang="el-GR" sz="2400">
                <a:latin typeface="Times New Roman" panose="02020603050405020304" pitchFamily="18" charset="0"/>
                <a:cs typeface="Times New Roman" panose="02020603050405020304" pitchFamily="18" charset="0"/>
              </a:rPr>
              <a:t>οιο </a:t>
            </a:r>
            <a:r>
              <a:rPr lang="el-GR" sz="2400" dirty="0">
                <a:latin typeface="Times New Roman" panose="02020603050405020304" pitchFamily="18" charset="0"/>
                <a:cs typeface="Times New Roman" panose="02020603050405020304" pitchFamily="18" charset="0"/>
              </a:rPr>
              <a:t>το ποσοστό της ενέργειας που ξοδέψατε μπορούσε να καλυφθεί από το </a:t>
            </a:r>
            <a:r>
              <a:rPr lang="el-GR" sz="2400" dirty="0" err="1">
                <a:latin typeface="Times New Roman" panose="02020603050405020304" pitchFamily="18" charset="0"/>
                <a:cs typeface="Times New Roman" panose="02020603050405020304" pitchFamily="18" charset="0"/>
              </a:rPr>
              <a:t>φωτοβολταϊκό</a:t>
            </a:r>
            <a:r>
              <a:rPr lang="el-GR" sz="2400" dirty="0">
                <a:latin typeface="Times New Roman" panose="02020603050405020304" pitchFamily="18" charset="0"/>
                <a:cs typeface="Times New Roman" panose="02020603050405020304" pitchFamily="18" charset="0"/>
              </a:rPr>
              <a:t> των προηγούμενων ερωτημάτων; Πόσα χρήματα θα εξοικονομούσατε;</a:t>
            </a:r>
            <a:br>
              <a:rPr lang="el-GR" sz="2400" dirty="0">
                <a:latin typeface="Times New Roman" panose="02020603050405020304" pitchFamily="18" charset="0"/>
                <a:cs typeface="Times New Roman" panose="02020603050405020304" pitchFamily="18" charset="0"/>
              </a:rPr>
            </a:br>
            <a:r>
              <a:rPr lang="el-GR"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5) </a:t>
            </a:r>
            <a:r>
              <a:rPr lang="el-GR" sz="2400" dirty="0">
                <a:latin typeface="Times New Roman" panose="02020603050405020304" pitchFamily="18" charset="0"/>
                <a:cs typeface="Times New Roman" panose="02020603050405020304" pitchFamily="18" charset="0"/>
              </a:rPr>
              <a:t>Δίνεται ότι το παραπάνω </a:t>
            </a:r>
            <a:r>
              <a:rPr lang="el-GR" sz="2400" dirty="0" err="1">
                <a:latin typeface="Times New Roman" panose="02020603050405020304" pitchFamily="18" charset="0"/>
                <a:cs typeface="Times New Roman" panose="02020603050405020304" pitchFamily="18" charset="0"/>
              </a:rPr>
              <a:t>μονοκρυσταλλικό</a:t>
            </a:r>
            <a:r>
              <a:rPr lang="el-GR" sz="2400" dirty="0">
                <a:latin typeface="Times New Roman" panose="02020603050405020304" pitchFamily="18" charset="0"/>
                <a:cs typeface="Times New Roman" panose="02020603050405020304" pitchFamily="18" charset="0"/>
              </a:rPr>
              <a:t> </a:t>
            </a:r>
            <a:r>
              <a:rPr lang="el-GR" sz="2400" dirty="0" err="1">
                <a:latin typeface="Times New Roman" panose="02020603050405020304" pitchFamily="18" charset="0"/>
                <a:cs typeface="Times New Roman" panose="02020603050405020304" pitchFamily="18" charset="0"/>
              </a:rPr>
              <a:t>φωτοβολταϊκό</a:t>
            </a:r>
            <a:r>
              <a:rPr lang="el-GR" sz="2400" dirty="0">
                <a:latin typeface="Times New Roman" panose="02020603050405020304" pitchFamily="18" charset="0"/>
                <a:cs typeface="Times New Roman" panose="02020603050405020304" pitchFamily="18" charset="0"/>
              </a:rPr>
              <a:t> κοστίζει 248 ΕΥΡΩ με κόστος εγκατάστασης 350 ΕΥΡΩ. Σε πόσα χρόνια αναμένεται να αποσβεστεί το κόστος της αγοράς του </a:t>
            </a:r>
            <a:r>
              <a:rPr lang="el-GR" sz="2400" dirty="0" err="1">
                <a:latin typeface="Times New Roman" panose="02020603050405020304" pitchFamily="18" charset="0"/>
                <a:cs typeface="Times New Roman" panose="02020603050405020304" pitchFamily="18" charset="0"/>
              </a:rPr>
              <a:t>μονοκρυσταλλικού</a:t>
            </a:r>
            <a:r>
              <a:rPr lang="el-GR" sz="2400" dirty="0">
                <a:latin typeface="Times New Roman" panose="02020603050405020304" pitchFamily="18" charset="0"/>
                <a:cs typeface="Times New Roman" panose="02020603050405020304" pitchFamily="18" charset="0"/>
              </a:rPr>
              <a:t> </a:t>
            </a:r>
            <a:r>
              <a:rPr lang="el-GR" sz="2400" dirty="0" err="1">
                <a:latin typeface="Times New Roman" panose="02020603050405020304" pitchFamily="18" charset="0"/>
                <a:cs typeface="Times New Roman" panose="02020603050405020304" pitchFamily="18" charset="0"/>
              </a:rPr>
              <a:t>φωτοβολταϊκού</a:t>
            </a:r>
            <a:r>
              <a:rPr lang="el-GR" sz="2400" dirty="0">
                <a:latin typeface="Times New Roman" panose="02020603050405020304" pitchFamily="18" charset="0"/>
                <a:cs typeface="Times New Roman" panose="02020603050405020304" pitchFamily="18" charset="0"/>
              </a:rPr>
              <a:t>; Θα προβαίνατε σε αυτή την αγορά; Αν ναι και γιατί; </a:t>
            </a:r>
          </a:p>
        </p:txBody>
      </p:sp>
    </p:spTree>
    <p:extLst>
      <p:ext uri="{BB962C8B-B14F-4D97-AF65-F5344CB8AC3E}">
        <p14:creationId xmlns:p14="http://schemas.microsoft.com/office/powerpoint/2010/main" val="32457387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6325C56-4A7C-9BF5-FAC7-E28E5153457E}"/>
              </a:ext>
            </a:extLst>
          </p:cNvPr>
          <p:cNvSpPr>
            <a:spLocks noGrp="1"/>
          </p:cNvSpPr>
          <p:nvPr>
            <p:ph type="title"/>
          </p:nvPr>
        </p:nvSpPr>
        <p:spPr>
          <a:xfrm>
            <a:off x="1298430" y="625672"/>
            <a:ext cx="10127673" cy="741218"/>
          </a:xfrm>
        </p:spPr>
        <p:txBody>
          <a:bodyPr/>
          <a:lstStyle/>
          <a:p>
            <a:pPr algn="ctr"/>
            <a:r>
              <a:rPr lang="el-GR" dirty="0">
                <a:latin typeface="Times New Roman" panose="02020603050405020304" pitchFamily="18" charset="0"/>
                <a:cs typeface="Times New Roman" panose="02020603050405020304" pitchFamily="18" charset="0"/>
              </a:rPr>
              <a:t>ΤΕΛΟΣ</a:t>
            </a:r>
          </a:p>
        </p:txBody>
      </p:sp>
      <p:pic>
        <p:nvPicPr>
          <p:cNvPr id="3" name="Εικόνα 2">
            <a:extLst>
              <a:ext uri="{FF2B5EF4-FFF2-40B4-BE49-F238E27FC236}">
                <a16:creationId xmlns:a16="http://schemas.microsoft.com/office/drawing/2014/main" id="{6D1C74E5-2058-400A-4846-2179EAC79C52}"/>
              </a:ext>
            </a:extLst>
          </p:cNvPr>
          <p:cNvPicPr>
            <a:picLocks noChangeAspect="1"/>
          </p:cNvPicPr>
          <p:nvPr/>
        </p:nvPicPr>
        <p:blipFill>
          <a:blip r:embed="rId2"/>
          <a:stretch>
            <a:fillRect/>
          </a:stretch>
        </p:blipFill>
        <p:spPr>
          <a:xfrm>
            <a:off x="2832389" y="1482436"/>
            <a:ext cx="7253720" cy="4258056"/>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3049192805"/>
      </p:ext>
    </p:extLst>
  </p:cSld>
  <p:clrMapOvr>
    <a:masterClrMapping/>
  </p:clrMapOvr>
</p:sld>
</file>

<file path=ppt/theme/theme1.xml><?xml version="1.0" encoding="utf-8"?>
<a:theme xmlns:a="http://schemas.openxmlformats.org/drawingml/2006/main" name="Περικοπή">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TM10001105[[fn=Περικοπή]]</Template>
  <TotalTime>34</TotalTime>
  <Words>502</Words>
  <Application>Microsoft Office PowerPoint</Application>
  <PresentationFormat>Ευρεία οθόνη</PresentationFormat>
  <Paragraphs>14</Paragraphs>
  <Slides>5</Slides>
  <Notes>0</Notes>
  <HiddenSlides>0</HiddenSlides>
  <MMClips>0</MMClips>
  <ScaleCrop>false</ScaleCrop>
  <HeadingPairs>
    <vt:vector size="6" baseType="variant">
      <vt:variant>
        <vt:lpstr>Γραμματοσειρές που χρησιμοποιούνται</vt:lpstr>
      </vt:variant>
      <vt:variant>
        <vt:i4>5</vt:i4>
      </vt:variant>
      <vt:variant>
        <vt:lpstr>Θέμα</vt:lpstr>
      </vt:variant>
      <vt:variant>
        <vt:i4>1</vt:i4>
      </vt:variant>
      <vt:variant>
        <vt:lpstr>Τίτλοι διαφανειών</vt:lpstr>
      </vt:variant>
      <vt:variant>
        <vt:i4>5</vt:i4>
      </vt:variant>
    </vt:vector>
  </HeadingPairs>
  <TitlesOfParts>
    <vt:vector size="11" baseType="lpstr">
      <vt:lpstr>Calibri</vt:lpstr>
      <vt:lpstr>Cambria Math</vt:lpstr>
      <vt:lpstr>Franklin Gothic Book</vt:lpstr>
      <vt:lpstr>Symbol</vt:lpstr>
      <vt:lpstr>Times New Roman</vt:lpstr>
      <vt:lpstr>Περικοπή</vt:lpstr>
      <vt:lpstr>   ΕΘΝΙΚΟ ΚΑΙ ΚΑΠΟΔΙΣΤΡΙΑΚΟ ΠΑΝΕΠΙΣΤΗΜΙΟ ΑΘΗΝΩΝ ΤΜΗΜΑ ΜΑΘΗΜΑΤΙΚΩΝ      ΜΑΘΗΜΑ: Η ΔΙΔΑΣΚΑΛΙΑ ΜΕΣΩ ΕΠΙΛΥΣΗΣ ΠΡΟΒΛΗΜΑΤΩΝ- ΜΑΘΗΜΑΤΙΚΟΠΟΙΗΣΗ  ΘΕΜΑ: ΕΠΙΛΥΣΗ ΜΑΘΗΜΑΤΙΚΟΥ ΠΕΡΙΒΑΛΛΟΝΤΙΚΟΥ ΠΡΟΒΛΗΜΑΤΟΣ  ΣΤΗΝ ΣΧΟΛΙΚΗ ΤΑΞΗ      </vt:lpstr>
      <vt:lpstr>ΤΟ ΠΡΟΒΛΗΜΑ  ΠΡΑΣΙΝΗ ΕΠΟΧΗ  ΦΩΤΟΒΟΛΤΑΙΚΑ ΕΝ ΔΡΑΣΗ</vt:lpstr>
      <vt:lpstr>•Απόδοση α (efficiency) δηλαδή το ποσοστό  της ηλιακής ακτινοβολίας που το  φωτοβολταϊκό μπορεί να μετατρέψει σε ηλεκτρική ενέργεια. • Διαστάσεις. • Όλες οι μετρήσεις γίνονται κάτω από καθορισμένες συνθήκες ( Standard test Conditions):  Θερμοκρασία : 25οC  Ακτινοβολία φωτός :1000 w/m2  Air mass  : 1,5 (δείκτης που εκφράζει την ποσότητα ατμόσφαιρας από την οποία η ηλιακή ακτινοβολία  περνάει πριν φτάσει στο φωτοβολταϊκό). Δίνεται το παρακάτω φύλλο δεδομένων για μονοκρυσταλλικά φωτοβολταϊκά διαφορετικών〖  P〗_max .  </vt:lpstr>
      <vt:lpstr>ΝΑ ΣΗΜΕΙΩΘΕΙ ΟΤΙ ΣΤΟ ΣΥΓΚΕΚΡΙΜΕΝΟ ΠΡΟΒΛΗΜΑ ΤΑ ΦΩΤΟΒΟΛΤΑΙΚΑ ΕΙΝΑΙ ΑΥΤΟΝΟΜΑ ΣΥΣΤΗΜΑΤΑ ΔΗΛΑΔΗ ΓΙΝΟΝΤΑΙ ΓΙΑ ΟΙΚΙΑΚΗ ΧΡΗΣΗ.  ΕΡΩΤΗΜΑΤΑ: 1) Συμπληρώστε τα κενά από το παραπάνω φύλλο δεδομένων. 2) Διαθέτουμε ένα μονοκρυσταλλικό  φωτοβολταϊκό των 545 Watt. Πόσες ώρες κατά μέσο όρο υπάρχει ηλιοφάνεια στην περιοχή σου; Μπορείς να δώσεις μια εκτίμηση σε kwh για την ενέργεια που παράγεται από το φωτοβολταϊκό ετησίως. 3) Οι πραγματικές συνθήκες διαφέρουν από τις ιδανικές και διάφοροι παράγοντες ( θερμοκρασία, σκιές, φθορά, σκόνη  κ.α),μπορούν να κάνουν τα φωτοβολταϊκά  να δώσουν ισχύ μικρότερη από την μέγιστη που αναγράφεται στο φύλλο δεδομένων. Γενικά, μπορούμε να υποθέσουμε ότι σε πραγματικές συνθήκες ένα φωτοβολταϊκό δίνει το 75% της μέγιστης ισχύς του. Χρησιμοποιήστε αυτό το δεδομένο για να ανανεώσετε την εκτίμηση σας στο προηγούμενο ερώτημα. 4) Βρείτε τους εκκαθαριστικούς λογαριασμούς του παρόχου σας για το τελευταίο έτος στο σπίτι σας. Υπολογίστε την ετήσια κατανάλωση. Ποιο το ποσοστό της ενέργειας που ξοδέψατε μπορούσε να καλυφθεί από το φωτοβολταϊκό των προηγούμενων ερωτημάτων; Πόσα χρήματα θα εξοικονομούσατε; 5) Δίνεται ότι το παραπάνω μονοκρυσταλλικό φωτοβολταϊκό κοστίζει 248 ΕΥΡΩ με κόστος εγκατάστασης 350 ΕΥΡΩ. Σε πόσα χρόνια αναμένεται να αποσβεστεί το κόστος της αγοράς του μονοκρυσταλλικού φωτοβολταϊκού; Θα προβαίνατε σε αυτή την αγορά; Αν ναι και γιατί; </vt:lpstr>
      <vt:lpstr>ΤΕΛΟΣ</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ΕΘΝΙΚΟ ΚΑΙ ΚΑΠΟΔΙΣΤΡΙΑΚΟ ΠΑΝΕΠΙΣΤΗΜΙΟ ΑΘΗΝΩΝ ΤΜΗΜΑ ΜΑΘΗΜΑΤΙΚΩΝ      ΜΑΘΗΜΑ: Η ΔΙΔΑΣΚΑΛΙΑ ΜΕΣΩ ΕΠΙΛΥΣΗΣ ΠΡΟΒΛΗΜΑΤΩΝ- ΜΑΘΗΜΑΤΙΚΟΠΟΙΗΣΗ  ΘΕΜΑ: ΕΠΙΛΥΣΗ ΜΑΘΗΜΑΤΙΚΟΥ ΠΕΡΙΒΑΛΛΟΝΤΙΚΟΥ ΠΡΟΒΛΗΜΑΤΟΣ  ΣΤΗΝ ΣΧΟΛΙΚΗ ΤΑΞΗ      </dc:title>
  <dc:creator>Fotis Balasinas</dc:creator>
  <cp:lastModifiedBy>Fotis Balasinas</cp:lastModifiedBy>
  <cp:revision>3</cp:revision>
  <dcterms:created xsi:type="dcterms:W3CDTF">2023-12-17T16:45:01Z</dcterms:created>
  <dcterms:modified xsi:type="dcterms:W3CDTF">2023-12-18T10:14:30Z</dcterms:modified>
</cp:coreProperties>
</file>